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77"/>
  </p:notesMasterIdLst>
  <p:sldIdLst>
    <p:sldId id="357" r:id="rId2"/>
    <p:sldId id="346" r:id="rId3"/>
    <p:sldId id="34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5" r:id="rId16"/>
    <p:sldId id="269" r:id="rId17"/>
    <p:sldId id="270" r:id="rId18"/>
    <p:sldId id="351" r:id="rId19"/>
    <p:sldId id="352" r:id="rId20"/>
    <p:sldId id="353" r:id="rId21"/>
    <p:sldId id="354" r:id="rId22"/>
    <p:sldId id="355" r:id="rId23"/>
    <p:sldId id="356" r:id="rId24"/>
    <p:sldId id="271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279" r:id="rId36"/>
    <p:sldId id="280" r:id="rId37"/>
    <p:sldId id="281" r:id="rId38"/>
    <p:sldId id="282" r:id="rId39"/>
    <p:sldId id="336" r:id="rId40"/>
    <p:sldId id="285" r:id="rId41"/>
    <p:sldId id="286" r:id="rId42"/>
    <p:sldId id="287" r:id="rId43"/>
    <p:sldId id="288" r:id="rId44"/>
    <p:sldId id="289" r:id="rId45"/>
    <p:sldId id="290" r:id="rId46"/>
    <p:sldId id="348" r:id="rId47"/>
    <p:sldId id="349" r:id="rId48"/>
    <p:sldId id="350" r:id="rId49"/>
    <p:sldId id="297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43" r:id="rId74"/>
    <p:sldId id="344" r:id="rId75"/>
    <p:sldId id="34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C0E57-A002-439C-B1DE-8143966BEF0F}" type="datetimeFigureOut">
              <a:rPr lang="en-IN" smtClean="0"/>
              <a:t>23-03-2021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29221-7222-4F1B-87FB-3166D45BC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00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3FD9B-C0B2-4A44-9BB2-A1DD2A4D13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5069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2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058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29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77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04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62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81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952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628D0-BFC9-40D1-9FE9-8409E20816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262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30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F9670-DCEB-400E-9A59-216CF564B6E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476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425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32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798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0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005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9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6385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909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387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247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3FD9B-C0B2-4A44-9BB2-A1DD2A4D13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9312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235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358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628D0-BFC9-40D1-9FE9-8409E20816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07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0F05-E303-453B-AC7C-90A88AB2C0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49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64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9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29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74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752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29221-7222-4F1B-87FB-3166D45BC37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79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37CE1A-7B14-4B5F-A48B-53F6BEED7E4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96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244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969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3380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91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3010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5092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B223E2-3729-40B9-97BA-1E6BA30C9D3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630B5-996F-4637-8336-1BE0040D6B8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81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95400"/>
            <a:ext cx="5588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3D5DF5-6B17-4C4C-961D-3BD84D42FB9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5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DD523B-BF70-417D-95FE-71CF302B8498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37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5B610-98B7-4687-B30A-188714EE7A2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18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0624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298F70-1A5D-4C63-BBB2-81999D02182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61884-EB7A-410A-BD80-1E8A5438BA4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5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F93E28-51D4-455A-8F0B-CE27F1BC737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2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ADBC6-0A8C-4973-B596-F13758BF8FC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8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9DB28C-849B-46F7-A9D4-84BDFC72762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165600" y="6515684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800" kern="120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DC0471 MEET-UP 0X02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5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B5C3CD-69E0-4058-AC89-9DF0270E44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65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66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hatismyip.ho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uljohn.com/mac/0CCB85" TargetMode="External"/><Relationship Id="rId2" Type="http://schemas.openxmlformats.org/officeDocument/2006/relationships/hyperlink" Target="https://aruljohn.com/mac.p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hatismyip.hos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linkedin.com/in/vipingeo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twitter.com/vipinonl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www.vipinonline.com/" TargetMode="External"/><Relationship Id="rId4" Type="http://schemas.openxmlformats.org/officeDocument/2006/relationships/hyperlink" Target="https://t.me/vipinonline" TargetMode="External"/><Relationship Id="rId9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www.submarinecablemap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rinic.net/" TargetMode="External"/><Relationship Id="rId7" Type="http://schemas.openxmlformats.org/officeDocument/2006/relationships/hyperlink" Target="http://www.ripe.net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cnic.net/921/2/lacnic/lacnic-home" TargetMode="External"/><Relationship Id="rId5" Type="http://schemas.openxmlformats.org/officeDocument/2006/relationships/hyperlink" Target="https://www.arin.net/" TargetMode="External"/><Relationship Id="rId4" Type="http://schemas.openxmlformats.org/officeDocument/2006/relationships/hyperlink" Target="https://www.apnic.net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et-site-i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linkedin.com/in/vipingeo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twitter.com/vipinonl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www.vipinonline.com/" TargetMode="External"/><Relationship Id="rId4" Type="http://schemas.openxmlformats.org/officeDocument/2006/relationships/hyperlink" Target="https://t.me/vipinonline" TargetMode="External"/><Relationship Id="rId9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294" y="4661210"/>
            <a:ext cx="11784037" cy="1127844"/>
          </a:xfrm>
        </p:spPr>
        <p:txBody>
          <a:bodyPr/>
          <a:lstStyle/>
          <a:p>
            <a:pPr eaLnBrk="1" hangingPunct="1"/>
            <a:r>
              <a:rPr lang="en-IN" altLang="en-US" sz="5400" dirty="0"/>
              <a:t>Computer </a:t>
            </a:r>
            <a:r>
              <a:rPr lang="en-IN" altLang="en-US" sz="5400" dirty="0" smtClean="0"/>
              <a:t>Networks</a:t>
            </a:r>
            <a:endParaRPr lang="en-US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25414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Unguided medium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3. Infrared </a:t>
            </a:r>
            <a:r>
              <a:rPr lang="en-IN" b="1" dirty="0"/>
              <a:t>waves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/>
              <a:t>Infrared waves have a frequency range of 300 GHz to 400 THz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26" y="3021347"/>
            <a:ext cx="5047301" cy="34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</a:t>
            </a:r>
            <a:r>
              <a:rPr lang="en-IN" dirty="0" smtClean="0"/>
              <a:t>communication technologies </a:t>
            </a:r>
            <a:r>
              <a:rPr lang="en-IN" dirty="0"/>
              <a:t>using radio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29750"/>
            <a:ext cx="5197341" cy="4623449"/>
          </a:xfrm>
        </p:spPr>
        <p:txBody>
          <a:bodyPr/>
          <a:lstStyle/>
          <a:p>
            <a:r>
              <a:rPr lang="en-US" b="1" dirty="0" smtClean="0"/>
              <a:t>1. </a:t>
            </a:r>
            <a:r>
              <a:rPr lang="en-IN" b="1" dirty="0"/>
              <a:t>Bluetooth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Frequency </a:t>
            </a:r>
            <a:r>
              <a:rPr lang="en-IN" dirty="0"/>
              <a:t>range of 2.402 GHz to 2.480 GHz</a:t>
            </a:r>
            <a:r>
              <a:rPr lang="en-IN" dirty="0" smtClean="0"/>
              <a:t>.</a:t>
            </a:r>
          </a:p>
          <a:p>
            <a:r>
              <a:rPr lang="en-IN" dirty="0" smtClean="0"/>
              <a:t>used </a:t>
            </a:r>
            <a:r>
              <a:rPr lang="en-IN" dirty="0"/>
              <a:t>for short range communication </a:t>
            </a:r>
            <a:endParaRPr lang="en-IN" dirty="0" smtClean="0"/>
          </a:p>
          <a:p>
            <a:r>
              <a:rPr lang="en-IN" dirty="0"/>
              <a:t>Bluetooth 5.0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314" y="1929751"/>
            <a:ext cx="40005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</a:t>
            </a:r>
            <a:r>
              <a:rPr lang="en-IN" dirty="0" smtClean="0"/>
              <a:t>communication technologies </a:t>
            </a:r>
            <a:r>
              <a:rPr lang="en-IN" dirty="0"/>
              <a:t>using radio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53248"/>
            <a:ext cx="4926885" cy="4699952"/>
          </a:xfrm>
        </p:spPr>
        <p:txBody>
          <a:bodyPr/>
          <a:lstStyle/>
          <a:p>
            <a:r>
              <a:rPr lang="en-US" b="1" dirty="0" smtClean="0"/>
              <a:t>2. </a:t>
            </a:r>
            <a:r>
              <a:rPr lang="en-IN" b="1" dirty="0"/>
              <a:t>Wi-Fi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Frequency </a:t>
            </a:r>
            <a:r>
              <a:rPr lang="en-IN" dirty="0"/>
              <a:t>of 2.4 GHz to 5 GHz </a:t>
            </a:r>
            <a:endParaRPr lang="en-IN" dirty="0" smtClean="0"/>
          </a:p>
          <a:p>
            <a:r>
              <a:rPr lang="en-IN" dirty="0"/>
              <a:t>Line of sight between communicating devices is not required.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903" y="2347912"/>
            <a:ext cx="645884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</a:t>
            </a:r>
            <a:r>
              <a:rPr lang="en-IN" dirty="0" smtClean="0"/>
              <a:t>communication technologies </a:t>
            </a:r>
            <a:r>
              <a:rPr lang="en-IN" dirty="0"/>
              <a:t>using radio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4926885" cy="52578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8" y="1209675"/>
            <a:ext cx="98012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Man in the Middle Attacks</a:t>
            </a:r>
            <a:endParaRPr lang="en-IN" altLang="en-US" b="1" smtClean="0"/>
          </a:p>
        </p:txBody>
      </p:sp>
      <p:sp>
        <p:nvSpPr>
          <p:cNvPr id="5222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Unsecure Wi-Fi</a:t>
            </a:r>
            <a:endParaRPr lang="en-IN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IN" altLang="en-US" b="1" dirty="0" smtClean="0"/>
          </a:p>
        </p:txBody>
      </p:sp>
      <p:pic>
        <p:nvPicPr>
          <p:cNvPr id="5222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429000" y="1828801"/>
            <a:ext cx="5334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>Man in the Middle Attacks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905000" y="1371600"/>
            <a:ext cx="8686800" cy="5181600"/>
          </a:xfrm>
        </p:spPr>
        <p:txBody>
          <a:bodyPr/>
          <a:lstStyle/>
          <a:p>
            <a:endParaRPr lang="en-IN" altLang="en-US" b="1" u="sng" smtClean="0"/>
          </a:p>
        </p:txBody>
      </p:sp>
      <p:pic>
        <p:nvPicPr>
          <p:cNvPr id="3277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23989"/>
            <a:ext cx="773588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</a:t>
            </a:r>
            <a:r>
              <a:rPr lang="en-IN" dirty="0" smtClean="0"/>
              <a:t>communication technologies </a:t>
            </a:r>
            <a:r>
              <a:rPr lang="en-IN" dirty="0"/>
              <a:t>using radio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4926885" cy="52578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728147"/>
            <a:ext cx="11555276" cy="23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</a:t>
            </a:r>
            <a:r>
              <a:rPr lang="en-IN" dirty="0" smtClean="0"/>
              <a:t>communication technologies </a:t>
            </a:r>
            <a:r>
              <a:rPr lang="en-IN" dirty="0"/>
              <a:t>using radio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53248"/>
            <a:ext cx="4926885" cy="4699952"/>
          </a:xfrm>
        </p:spPr>
        <p:txBody>
          <a:bodyPr/>
          <a:lstStyle/>
          <a:p>
            <a:r>
              <a:rPr lang="en-US" b="1" dirty="0" smtClean="0"/>
              <a:t>3. </a:t>
            </a:r>
            <a:r>
              <a:rPr lang="en-IN" b="1" dirty="0"/>
              <a:t>Satellite link</a:t>
            </a:r>
            <a:r>
              <a:rPr lang="en-IN" dirty="0"/>
              <a:t> </a:t>
            </a:r>
            <a:br>
              <a:rPr lang="en-IN" dirty="0"/>
            </a:br>
            <a:endParaRPr lang="en-IN" dirty="0" smtClean="0"/>
          </a:p>
          <a:p>
            <a:r>
              <a:rPr lang="en-IN" dirty="0"/>
              <a:t>Frequency used for </a:t>
            </a:r>
            <a:endParaRPr lang="en-IN" dirty="0" smtClean="0"/>
          </a:p>
          <a:p>
            <a:r>
              <a:rPr lang="en-IN" dirty="0" smtClean="0"/>
              <a:t>Uplink </a:t>
            </a:r>
            <a:r>
              <a:rPr lang="en-IN" dirty="0"/>
              <a:t>1.6 GHz to 30.0 GHz </a:t>
            </a:r>
          </a:p>
          <a:p>
            <a:r>
              <a:rPr lang="en-IN" dirty="0" smtClean="0"/>
              <a:t>Downlink </a:t>
            </a:r>
            <a:r>
              <a:rPr lang="en-IN" dirty="0"/>
              <a:t>1.5 GHz to 20.0 GHz.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93" y="1528762"/>
            <a:ext cx="4772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NETWORKING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IN" altLang="en-US" b="1" dirty="0" smtClean="0"/>
              <a:t>IP addresses</a:t>
            </a:r>
          </a:p>
          <a:p>
            <a:pPr>
              <a:defRPr/>
            </a:pPr>
            <a:r>
              <a:rPr lang="en-IN" dirty="0"/>
              <a:t>In order to send and direct data across a network, computers need to be able to </a:t>
            </a:r>
            <a:r>
              <a:rPr lang="en-IN" dirty="0" smtClean="0"/>
              <a:t>identify destinations </a:t>
            </a:r>
            <a:r>
              <a:rPr lang="en-IN" dirty="0"/>
              <a:t>and origins</a:t>
            </a:r>
            <a:r>
              <a:rPr lang="en-IN" dirty="0" smtClean="0"/>
              <a:t> </a:t>
            </a:r>
            <a:br>
              <a:rPr lang="en-IN" dirty="0" smtClean="0"/>
            </a:b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33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1401"/>
            <a:ext cx="9144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NETWORKING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IN" altLang="en-US" b="1" dirty="0" smtClean="0"/>
              <a:t>IP addresses</a:t>
            </a:r>
          </a:p>
          <a:p>
            <a:pPr>
              <a:defRPr/>
            </a:pPr>
            <a:r>
              <a:rPr lang="en-IN" dirty="0"/>
              <a:t>An </a:t>
            </a:r>
            <a:r>
              <a:rPr lang="en-IN" b="1" dirty="0"/>
              <a:t>IP address </a:t>
            </a:r>
            <a:r>
              <a:rPr lang="en-IN" dirty="0"/>
              <a:t>is just a set of four numbers between 1 and 254, separated by dots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err="1" smtClean="0"/>
              <a:t>eg</a:t>
            </a:r>
            <a:r>
              <a:rPr lang="en-IN" dirty="0" smtClean="0"/>
              <a:t>: </a:t>
            </a:r>
            <a:r>
              <a:rPr lang="en-IN" i="1" dirty="0" smtClean="0"/>
              <a:t>192.168.1.20</a:t>
            </a:r>
            <a:br>
              <a:rPr lang="en-IN" i="1" dirty="0" smtClean="0"/>
            </a:br>
            <a:endParaRPr lang="en-IN" altLang="en-US" i="1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43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1401"/>
            <a:ext cx="9144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4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#</a:t>
            </a:r>
            <a:r>
              <a:rPr lang="en-US" altLang="en-US" dirty="0" err="1" smtClean="0"/>
              <a:t>whoami</a:t>
            </a:r>
            <a:endParaRPr lang="en-IN" altLang="en-US" dirty="0" smtClean="0"/>
          </a:p>
        </p:txBody>
      </p:sp>
      <p:sp>
        <p:nvSpPr>
          <p:cNvPr id="11267" name="Content Placeholder 1"/>
          <p:cNvSpPr>
            <a:spLocks noGrp="1"/>
          </p:cNvSpPr>
          <p:nvPr>
            <p:ph idx="1"/>
          </p:nvPr>
        </p:nvSpPr>
        <p:spPr>
          <a:xfrm>
            <a:off x="695459" y="1339404"/>
            <a:ext cx="11384924" cy="5213796"/>
          </a:xfrm>
        </p:spPr>
        <p:txBody>
          <a:bodyPr/>
          <a:lstStyle/>
          <a:p>
            <a:pPr>
              <a:defRPr/>
            </a:pPr>
            <a:r>
              <a:rPr lang="en-US" altLang="en-US" sz="4000" dirty="0" smtClean="0"/>
              <a:t>Vipin George</a:t>
            </a:r>
          </a:p>
          <a:p>
            <a:pPr>
              <a:defRPr/>
            </a:pPr>
            <a:r>
              <a:rPr lang="en-US" altLang="en-US" sz="4000" dirty="0" smtClean="0"/>
              <a:t>Cyber Forensic consultant at KEPA</a:t>
            </a:r>
          </a:p>
          <a:p>
            <a:pPr>
              <a:defRPr/>
            </a:pPr>
            <a:r>
              <a:rPr lang="en-US" altLang="en-US" sz="4000" dirty="0" err="1" smtClean="0"/>
              <a:t>M.Tech</a:t>
            </a:r>
            <a:r>
              <a:rPr lang="en-US" altLang="en-US" sz="4000" dirty="0" smtClean="0"/>
              <a:t> in Cyber Forensics and InfoSec</a:t>
            </a:r>
          </a:p>
          <a:p>
            <a:pPr>
              <a:defRPr/>
            </a:pPr>
            <a:r>
              <a:rPr lang="en-US" altLang="en-US" sz="4000" dirty="0"/>
              <a:t>Worked as a Network Engineer for a Tier- 1 ISP</a:t>
            </a:r>
          </a:p>
          <a:p>
            <a:pPr>
              <a:defRPr/>
            </a:pPr>
            <a:r>
              <a:rPr lang="en-US" altLang="en-US" sz="4000" dirty="0" err="1" smtClean="0"/>
              <a:t>Mozillian</a:t>
            </a:r>
            <a:endParaRPr lang="en-US" altLang="en-US" sz="4000" dirty="0"/>
          </a:p>
          <a:p>
            <a:pPr>
              <a:defRPr/>
            </a:pPr>
            <a:r>
              <a:rPr lang="en-US" altLang="en-US" sz="4000" dirty="0" err="1" smtClean="0"/>
              <a:t>Wikipedian</a:t>
            </a:r>
            <a:endParaRPr lang="en-US" altLang="en-US" sz="4000" dirty="0" smtClean="0"/>
          </a:p>
          <a:p>
            <a:pPr>
              <a:defRPr/>
            </a:pPr>
            <a:endParaRPr lang="en-US" altLang="en-US" dirty="0" smtClean="0"/>
          </a:p>
          <a:p>
            <a:pPr marL="0" indent="0">
              <a:buNone/>
              <a:defRPr/>
            </a:pPr>
            <a:endParaRPr lang="en-US" altLang="en-US" b="1" dirty="0" smtClean="0"/>
          </a:p>
          <a:p>
            <a:pPr>
              <a:defRPr/>
            </a:pPr>
            <a:endParaRPr lang="en-US" altLang="en-US" b="1" dirty="0" smtClean="0"/>
          </a:p>
          <a:p>
            <a:pPr>
              <a:defRPr/>
            </a:pPr>
            <a:endParaRPr lang="en-US" altLang="en-US" b="1" dirty="0" smtClean="0"/>
          </a:p>
          <a:p>
            <a:pPr>
              <a:defRPr/>
            </a:pPr>
            <a:endParaRPr lang="en-I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288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NETWORKING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IN" altLang="en-US" b="1" dirty="0" smtClean="0"/>
              <a:t>IP addresses</a:t>
            </a:r>
          </a:p>
          <a:p>
            <a:pPr>
              <a:defRPr/>
            </a:pPr>
            <a:r>
              <a:rPr lang="en-IN" dirty="0"/>
              <a:t>An IP address is similar to a street </a:t>
            </a:r>
            <a:r>
              <a:rPr lang="en-IN" dirty="0" smtClean="0"/>
              <a:t>address</a:t>
            </a:r>
          </a:p>
          <a:p>
            <a:pPr>
              <a:defRPr/>
            </a:pPr>
            <a:r>
              <a:rPr lang="en-IN" dirty="0"/>
              <a:t>Below we can see </a:t>
            </a:r>
            <a:r>
              <a:rPr lang="en-IN" b="1" dirty="0"/>
              <a:t>192.168.1 Street</a:t>
            </a:r>
            <a:r>
              <a:rPr lang="en-IN" dirty="0"/>
              <a:t>. On it are three houses: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i="1" dirty="0" smtClean="0"/>
              <a:t/>
            </a:r>
            <a:br>
              <a:rPr lang="en-IN" i="1" dirty="0" smtClean="0"/>
            </a:br>
            <a:endParaRPr lang="en-IN" altLang="en-US" i="1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536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1401"/>
            <a:ext cx="9144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4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12125" y="1066800"/>
            <a:ext cx="10017752" cy="3810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IP addresses</a:t>
            </a:r>
            <a:br>
              <a:rPr lang="en-IN" altLang="en-US" dirty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IN" dirty="0" smtClean="0"/>
              <a:t>A </a:t>
            </a:r>
            <a:r>
              <a:rPr lang="en-IN" dirty="0"/>
              <a:t>network can be </a:t>
            </a:r>
            <a:r>
              <a:rPr lang="en-IN" b="1" dirty="0" smtClean="0"/>
              <a:t>public</a:t>
            </a:r>
            <a:r>
              <a:rPr lang="en-IN" dirty="0" smtClean="0"/>
              <a:t> or </a:t>
            </a:r>
            <a:r>
              <a:rPr lang="en-IN" b="1" dirty="0" smtClean="0"/>
              <a:t>private</a:t>
            </a:r>
            <a:endParaRPr lang="en-IN" dirty="0"/>
          </a:p>
          <a:p>
            <a:pPr>
              <a:defRPr/>
            </a:pPr>
            <a:r>
              <a:rPr lang="en-IN" dirty="0" smtClean="0"/>
              <a:t>Public </a:t>
            </a:r>
            <a:r>
              <a:rPr lang="en-IN" dirty="0"/>
              <a:t>IP addresses are accessible anywhere on </a:t>
            </a:r>
            <a:r>
              <a:rPr lang="en-IN" b="1" dirty="0"/>
              <a:t>the </a:t>
            </a:r>
            <a:r>
              <a:rPr lang="en-IN" sz="3600" b="1" dirty="0">
                <a:ea typeface="+mj-ea"/>
                <a:cs typeface="+mj-cs"/>
              </a:rPr>
              <a:t>Internet</a:t>
            </a:r>
            <a:r>
              <a:rPr lang="en-IN" dirty="0" smtClean="0"/>
              <a:t>.</a:t>
            </a:r>
          </a:p>
          <a:p>
            <a:pPr>
              <a:defRPr/>
            </a:pPr>
            <a:r>
              <a:rPr lang="en-IN" dirty="0" smtClean="0"/>
              <a:t>Private </a:t>
            </a:r>
            <a:r>
              <a:rPr lang="en-IN" dirty="0"/>
              <a:t>IP addresses are </a:t>
            </a:r>
            <a:r>
              <a:rPr lang="en-IN" dirty="0" smtClean="0"/>
              <a:t>not(most are hidden </a:t>
            </a:r>
            <a:r>
              <a:rPr lang="en-IN" dirty="0"/>
              <a:t>behind a device with a public IP </a:t>
            </a:r>
            <a:r>
              <a:rPr lang="en-IN" dirty="0" smtClean="0"/>
              <a:t>address).</a:t>
            </a:r>
            <a:br>
              <a:rPr lang="en-IN" dirty="0" smtClean="0"/>
            </a:br>
            <a:r>
              <a:rPr lang="en-IN" i="1" dirty="0" smtClean="0"/>
              <a:t/>
            </a:r>
            <a:br>
              <a:rPr lang="en-IN" i="1" dirty="0" smtClean="0"/>
            </a:br>
            <a:endParaRPr lang="en-IN" altLang="en-US" i="1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63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06838"/>
            <a:ext cx="6294438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08001" y="1066800"/>
            <a:ext cx="9921876" cy="3810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IP addresses</a:t>
            </a:r>
            <a:br>
              <a:rPr lang="en-IN" altLang="en-US" dirty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Look </a:t>
            </a:r>
            <a:r>
              <a:rPr lang="en-IN" dirty="0"/>
              <a:t>at </a:t>
            </a:r>
            <a:r>
              <a:rPr lang="en-IN" b="1" dirty="0"/>
              <a:t>192.168.1 Street</a:t>
            </a:r>
            <a:r>
              <a:rPr lang="en-IN" dirty="0"/>
              <a:t>. We have a new building on the street. That building has a public IP address, and a private IP address. </a:t>
            </a:r>
            <a:r>
              <a:rPr lang="en-IN" dirty="0" smtClean="0"/>
              <a:t>A </a:t>
            </a:r>
            <a:r>
              <a:rPr lang="en-IN" dirty="0"/>
              <a:t>fence that blocks the rest of the Internet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i="1" dirty="0" smtClean="0"/>
              <a:t/>
            </a:r>
            <a:br>
              <a:rPr lang="en-IN" i="1" dirty="0" smtClean="0"/>
            </a:br>
            <a:endParaRPr lang="en-IN" altLang="en-US" i="1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9" y="3505200"/>
            <a:ext cx="818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08001" y="1066800"/>
            <a:ext cx="9921876" cy="3810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IP addresses</a:t>
            </a:r>
            <a:br>
              <a:rPr lang="en-IN" altLang="en-US" dirty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sz="3600" dirty="0" smtClean="0"/>
              <a:t>Our public IP address?</a:t>
            </a:r>
          </a:p>
          <a:p>
            <a:pPr>
              <a:defRPr/>
            </a:pPr>
            <a:r>
              <a:rPr lang="en-US" sz="3600" dirty="0" smtClean="0"/>
              <a:t>Visit </a:t>
            </a:r>
            <a:r>
              <a:rPr lang="en-IN" sz="4000" dirty="0" smtClean="0">
                <a:hlinkClick r:id="rId2"/>
              </a:rPr>
              <a:t>http</a:t>
            </a:r>
            <a:r>
              <a:rPr lang="en-IN" sz="4000" dirty="0">
                <a:hlinkClick r:id="rId2"/>
              </a:rPr>
              <a:t>://whatismyip.host</a:t>
            </a:r>
            <a:r>
              <a:rPr lang="en-IN" sz="4000" dirty="0" smtClean="0">
                <a:hlinkClick r:id="rId2"/>
              </a:rPr>
              <a:t>/</a:t>
            </a:r>
            <a:r>
              <a:rPr lang="en-IN" sz="4000" dirty="0" smtClean="0"/>
              <a:t>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i="1" dirty="0" smtClean="0"/>
              <a:t/>
            </a:r>
            <a:br>
              <a:rPr lang="en-IN" i="1" dirty="0" smtClean="0"/>
            </a:br>
            <a:endParaRPr lang="en-IN" altLang="en-US" i="1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9" y="3505200"/>
            <a:ext cx="8181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</a:t>
            </a:r>
            <a:r>
              <a:rPr lang="en-IN" dirty="0" smtClean="0"/>
              <a:t>Communication </a:t>
            </a:r>
            <a:r>
              <a:rPr lang="en-IN" dirty="0"/>
              <a:t>devices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Computers </a:t>
            </a:r>
            <a:r>
              <a:rPr lang="en-IN" dirty="0"/>
              <a:t>are connected to each other using </a:t>
            </a:r>
            <a:r>
              <a:rPr lang="en-IN" dirty="0" smtClean="0"/>
              <a:t>cables - creating </a:t>
            </a:r>
            <a:r>
              <a:rPr lang="en-IN" dirty="0"/>
              <a:t>a network. </a:t>
            </a: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04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04" y="2556680"/>
            <a:ext cx="540385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2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Communication </a:t>
            </a:r>
            <a:r>
              <a:rPr lang="en-IN" dirty="0"/>
              <a:t>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1. </a:t>
            </a:r>
            <a:r>
              <a:rPr lang="en-IN" b="1" dirty="0"/>
              <a:t>Network Interface Card (NIC)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848" y="2854188"/>
            <a:ext cx="5811281" cy="2329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" y="2916072"/>
            <a:ext cx="2190564" cy="2190564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17" y="2854188"/>
            <a:ext cx="2997932" cy="225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399245" y="381000"/>
            <a:ext cx="10030631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2. Network </a:t>
            </a:r>
            <a:r>
              <a:rPr lang="en-IN" altLang="en-US" dirty="0"/>
              <a:t>Hubs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Computer</a:t>
            </a:r>
            <a:r>
              <a:rPr lang="en-IN" dirty="0"/>
              <a:t> </a:t>
            </a:r>
            <a:r>
              <a:rPr lang="en-IN" b="1" dirty="0"/>
              <a:t>A</a:t>
            </a:r>
            <a:r>
              <a:rPr lang="en-IN" dirty="0"/>
              <a:t> wants to send a message to computer </a:t>
            </a:r>
            <a:r>
              <a:rPr lang="en-IN" b="1" dirty="0"/>
              <a:t>B</a:t>
            </a:r>
            <a:r>
              <a:rPr lang="en-IN" dirty="0"/>
              <a:t>. It sends the message through the </a:t>
            </a:r>
            <a:r>
              <a:rPr lang="en-IN" dirty="0" smtClean="0"/>
              <a:t>cable </a:t>
            </a:r>
            <a:r>
              <a:rPr lang="en-IN" dirty="0"/>
              <a:t>to the hub, then the hub repeats the message to all of the connected computers.</a:t>
            </a:r>
            <a:r>
              <a:rPr lang="en-IN" dirty="0" smtClean="0"/>
              <a:t> </a:t>
            </a:r>
            <a:br>
              <a:rPr lang="en-IN" dirty="0" smtClean="0"/>
            </a:b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49" y="3112799"/>
            <a:ext cx="494030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2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399245" y="381000"/>
            <a:ext cx="10030631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2. Network </a:t>
            </a:r>
            <a:r>
              <a:rPr lang="en-IN" altLang="en-US" dirty="0"/>
              <a:t>Hubs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Computer</a:t>
            </a:r>
            <a:r>
              <a:rPr lang="en-IN" dirty="0"/>
              <a:t> </a:t>
            </a:r>
            <a:r>
              <a:rPr lang="en-IN" b="1" dirty="0"/>
              <a:t>A</a:t>
            </a:r>
            <a:r>
              <a:rPr lang="en-IN" dirty="0"/>
              <a:t> wants to send a message to computer </a:t>
            </a:r>
            <a:r>
              <a:rPr lang="en-IN" b="1" dirty="0"/>
              <a:t>B</a:t>
            </a:r>
            <a:r>
              <a:rPr lang="en-IN" dirty="0"/>
              <a:t>. It sends the message through the </a:t>
            </a:r>
            <a:r>
              <a:rPr lang="en-IN" dirty="0" smtClean="0"/>
              <a:t>cable </a:t>
            </a:r>
            <a:r>
              <a:rPr lang="en-IN" dirty="0"/>
              <a:t>to the hub, then the hub repeats the message to all of the connected computers.</a:t>
            </a:r>
            <a:r>
              <a:rPr lang="en-IN" dirty="0" smtClean="0"/>
              <a:t> </a:t>
            </a:r>
            <a:br>
              <a:rPr lang="en-IN" dirty="0" smtClean="0"/>
            </a:b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14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49" y="3112799"/>
            <a:ext cx="494030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3" y="3336204"/>
            <a:ext cx="4404414" cy="238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2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9893301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3. Switches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computer </a:t>
            </a:r>
            <a:r>
              <a:rPr lang="en-IN" b="1" dirty="0"/>
              <a:t>A</a:t>
            </a:r>
            <a:r>
              <a:rPr lang="en-IN" dirty="0"/>
              <a:t> sends a message to computer </a:t>
            </a:r>
            <a:r>
              <a:rPr lang="en-IN" b="1" dirty="0" smtClean="0"/>
              <a:t>B - </a:t>
            </a:r>
            <a:r>
              <a:rPr lang="en-IN" dirty="0" smtClean="0"/>
              <a:t>the </a:t>
            </a:r>
            <a:r>
              <a:rPr lang="en-IN" dirty="0"/>
              <a:t>other computers do not see the message. </a:t>
            </a: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246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1" y="2362200"/>
            <a:ext cx="60198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5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9893301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3. Switches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8397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computer </a:t>
            </a:r>
            <a:r>
              <a:rPr lang="en-IN" b="1" dirty="0"/>
              <a:t>A</a:t>
            </a:r>
            <a:r>
              <a:rPr lang="en-IN" dirty="0"/>
              <a:t> sends a message to computer </a:t>
            </a:r>
            <a:r>
              <a:rPr lang="en-IN" b="1" dirty="0" smtClean="0"/>
              <a:t>B - </a:t>
            </a:r>
            <a:r>
              <a:rPr lang="en-IN" dirty="0" smtClean="0"/>
              <a:t>the </a:t>
            </a:r>
            <a:r>
              <a:rPr lang="en-IN" dirty="0"/>
              <a:t>other computers do not see the message. </a:t>
            </a: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  <a:p>
            <a:pPr marL="0" indent="0">
              <a:buNone/>
              <a:defRPr/>
            </a:pPr>
            <a:r>
              <a:rPr lang="en-IN" dirty="0" smtClean="0"/>
              <a:t/>
            </a:r>
            <a:br>
              <a:rPr lang="en-IN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246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1" y="2362200"/>
            <a:ext cx="60198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encrypted-tbn2.gstatic.com/images?q=tbn:ANd9GcQksY-p0B4LPUbOAEOuKDInMklCjYxtz1249V3bDAvv2XdPNOkoQ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3" y="3406366"/>
            <a:ext cx="4959927" cy="197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5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294" y="4661210"/>
            <a:ext cx="11784037" cy="1127844"/>
          </a:xfrm>
        </p:spPr>
        <p:txBody>
          <a:bodyPr/>
          <a:lstStyle/>
          <a:p>
            <a:pPr eaLnBrk="1" hangingPunct="1"/>
            <a:r>
              <a:rPr lang="en-IN" altLang="en-US" sz="5400" dirty="0"/>
              <a:t>Computer </a:t>
            </a:r>
            <a:r>
              <a:rPr lang="en-IN" altLang="en-US" sz="5400" dirty="0" smtClean="0"/>
              <a:t>Networks</a:t>
            </a:r>
            <a:endParaRPr lang="en-US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890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4. Routers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6349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dirty="0" smtClean="0"/>
              <a:t>Routers</a:t>
            </a:r>
            <a:r>
              <a:rPr lang="en-IN" altLang="en-US" dirty="0" smtClean="0"/>
              <a:t> </a:t>
            </a:r>
            <a:r>
              <a:rPr lang="en-IN" dirty="0"/>
              <a:t>separate networks into sections, or bridge different networks together</a:t>
            </a:r>
          </a:p>
          <a:p>
            <a:pPr marL="0" indent="0">
              <a:buNone/>
            </a:pP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847594"/>
            <a:ext cx="35052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7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4. Routers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6349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dirty="0" smtClean="0"/>
              <a:t>Routers</a:t>
            </a:r>
            <a:r>
              <a:rPr lang="en-IN" altLang="en-US" dirty="0" smtClean="0"/>
              <a:t> </a:t>
            </a:r>
            <a:r>
              <a:rPr lang="en-IN" dirty="0"/>
              <a:t>separate networks into sections, or bridge different networks together</a:t>
            </a:r>
          </a:p>
          <a:p>
            <a:pPr marL="0" indent="0">
              <a:buNone/>
            </a:pP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70" y="2847594"/>
            <a:ext cx="35052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39" y="2459865"/>
            <a:ext cx="6202022" cy="40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4. Routers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655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/>
              <a:t>Assign IPs: </a:t>
            </a:r>
            <a:r>
              <a:rPr lang="en-IN" altLang="en-US" smtClean="0"/>
              <a:t>They can assign IP addresses. In 192.168.1 Street, if a new house is built on the street, it would get whatever the next highest house number available.</a:t>
            </a:r>
            <a:br>
              <a:rPr lang="en-IN" altLang="en-US" smtClean="0"/>
            </a:br>
            <a:r>
              <a:rPr lang="en-IN" altLang="en-US" smtClean="0"/>
              <a:t/>
            </a:r>
            <a:br>
              <a:rPr lang="en-IN" altLang="en-US" smtClean="0"/>
            </a:br>
            <a:r>
              <a:rPr lang="en-IN" altLang="en-US" smtClean="0"/>
              <a:t/>
            </a:r>
            <a:br>
              <a:rPr lang="en-IN" altLang="en-US" smtClean="0"/>
            </a:br>
            <a:endParaRPr lang="en-IN" altLang="en-US" smtClean="0"/>
          </a:p>
        </p:txBody>
      </p:sp>
      <p:pic>
        <p:nvPicPr>
          <p:cNvPr id="655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3235325"/>
            <a:ext cx="35052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508001" y="381000"/>
            <a:ext cx="9921876" cy="106680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4. Routers</a:t>
            </a:r>
            <a:br>
              <a:rPr lang="en-IN" altLang="en-US" dirty="0" smtClean="0"/>
            </a:br>
            <a:endParaRPr lang="en-IN" altLang="en-US" dirty="0" smtClean="0"/>
          </a:p>
        </p:txBody>
      </p:sp>
      <p:sp>
        <p:nvSpPr>
          <p:cNvPr id="655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dirty="0"/>
              <a:t>Assign IPs: </a:t>
            </a:r>
            <a:r>
              <a:rPr lang="en-IN" altLang="en-US" dirty="0"/>
              <a:t>In the case of routers, they assign IP addresses using DHCP - </a:t>
            </a:r>
            <a:r>
              <a:rPr lang="en-IN" altLang="en-US" i="1" dirty="0"/>
              <a:t>Dynamic Host Configuration Protocol.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 smtClean="0"/>
          </a:p>
        </p:txBody>
      </p:sp>
      <p:pic>
        <p:nvPicPr>
          <p:cNvPr id="655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6" y="3110634"/>
            <a:ext cx="35052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7" b="13170"/>
          <a:stretch>
            <a:fillRect/>
          </a:stretch>
        </p:blipFill>
        <p:spPr bwMode="auto">
          <a:xfrm>
            <a:off x="6383339" y="3626571"/>
            <a:ext cx="4046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Firewall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prevent unauthorized access to the network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15" y="2559049"/>
            <a:ext cx="6227763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4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5982952" cy="5257800"/>
          </a:xfrm>
        </p:spPr>
        <p:txBody>
          <a:bodyPr/>
          <a:lstStyle/>
          <a:p>
            <a:r>
              <a:rPr lang="en-US" b="1" dirty="0"/>
              <a:t>1. Personal Area Network (PAN</a:t>
            </a:r>
            <a:r>
              <a:rPr lang="en-US" b="1" dirty="0" smtClean="0"/>
              <a:t>)</a:t>
            </a:r>
          </a:p>
          <a:p>
            <a:r>
              <a:rPr lang="en-IN" dirty="0"/>
              <a:t>PAN is a network of communicating devices (computer, mobile, tablet, printer, etc.) in the proximity of an individual. It can cover an area of a radius with few 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56" y="2080005"/>
            <a:ext cx="4533028" cy="33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99" y="1249250"/>
            <a:ext cx="11276169" cy="5303949"/>
          </a:xfrm>
        </p:spPr>
        <p:txBody>
          <a:bodyPr/>
          <a:lstStyle/>
          <a:p>
            <a:r>
              <a:rPr lang="en-US" b="1" dirty="0"/>
              <a:t>2. Local Area Network (LAN)</a:t>
            </a:r>
            <a:endParaRPr lang="en-US" b="1" dirty="0" smtClean="0"/>
          </a:p>
          <a:p>
            <a:r>
              <a:rPr lang="en-IN" dirty="0" smtClean="0"/>
              <a:t>Network </a:t>
            </a:r>
            <a:r>
              <a:rPr lang="en-IN" dirty="0"/>
              <a:t>of </a:t>
            </a:r>
            <a:r>
              <a:rPr lang="en-IN" dirty="0" smtClean="0"/>
              <a:t>Computing </a:t>
            </a:r>
            <a:r>
              <a:rPr lang="en-IN" dirty="0"/>
              <a:t>and </a:t>
            </a:r>
            <a:r>
              <a:rPr lang="en-IN" dirty="0" smtClean="0"/>
              <a:t>Communicating </a:t>
            </a:r>
            <a:r>
              <a:rPr lang="en-IN" dirty="0"/>
              <a:t>devices in a room, building, or campus.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14" y="2897746"/>
            <a:ext cx="6478073" cy="39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99" y="1249250"/>
            <a:ext cx="5570829" cy="5303949"/>
          </a:xfrm>
        </p:spPr>
        <p:txBody>
          <a:bodyPr/>
          <a:lstStyle/>
          <a:p>
            <a:r>
              <a:rPr lang="en-US" b="1" dirty="0" smtClean="0"/>
              <a:t>3. </a:t>
            </a:r>
            <a:r>
              <a:rPr lang="en-IN" b="1" dirty="0"/>
              <a:t>Metropolitan Area Network (MAN)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Communicating </a:t>
            </a:r>
            <a:r>
              <a:rPr lang="en-IN" dirty="0"/>
              <a:t>devices within a </a:t>
            </a:r>
            <a:r>
              <a:rPr lang="en-IN" dirty="0" smtClean="0"/>
              <a:t>city, </a:t>
            </a:r>
            <a:r>
              <a:rPr lang="en-IN" dirty="0"/>
              <a:t>few </a:t>
            </a:r>
            <a:r>
              <a:rPr lang="en-IN" dirty="0" smtClean="0"/>
              <a:t>Kilometres </a:t>
            </a:r>
            <a:r>
              <a:rPr lang="en-IN" dirty="0"/>
              <a:t>to a few hundred </a:t>
            </a:r>
            <a:r>
              <a:rPr lang="en-IN" dirty="0" smtClean="0"/>
              <a:t>Kilometres </a:t>
            </a:r>
            <a:r>
              <a:rPr lang="en-IN" dirty="0"/>
              <a:t>radius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76" y="1996224"/>
            <a:ext cx="5457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99" y="1249250"/>
            <a:ext cx="5570829" cy="5303949"/>
          </a:xfrm>
        </p:spPr>
        <p:txBody>
          <a:bodyPr/>
          <a:lstStyle/>
          <a:p>
            <a:r>
              <a:rPr lang="en-US" b="1" dirty="0" smtClean="0"/>
              <a:t>4. </a:t>
            </a:r>
            <a:r>
              <a:rPr lang="en-IN" b="1" dirty="0"/>
              <a:t>Wide Area Network (WAN)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 smtClean="0"/>
              <a:t>Computing </a:t>
            </a:r>
            <a:r>
              <a:rPr lang="en-IN" dirty="0"/>
              <a:t>and </a:t>
            </a:r>
            <a:r>
              <a:rPr lang="en-IN" dirty="0" smtClean="0"/>
              <a:t>Communicating </a:t>
            </a:r>
            <a:r>
              <a:rPr lang="en-IN" dirty="0"/>
              <a:t>devices crossing the limits of</a:t>
            </a:r>
            <a:br>
              <a:rPr lang="en-IN" dirty="0"/>
            </a:br>
            <a:r>
              <a:rPr lang="en-IN" dirty="0"/>
              <a:t>a city, country or continent.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1" y="1710055"/>
            <a:ext cx="5567160" cy="43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Network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5" descr="File:Sample-network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95" y="2123207"/>
            <a:ext cx="7276112" cy="419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7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Computer </a:t>
            </a:r>
            <a:r>
              <a:rPr lang="en-IN" altLang="en-US" dirty="0" smtClean="0"/>
              <a:t>Network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altLang="en-US" dirty="0"/>
              <a:t>Computer network is a </a:t>
            </a:r>
            <a:r>
              <a:rPr lang="en-IN" altLang="en-US" b="1" dirty="0"/>
              <a:t>group of computers </a:t>
            </a:r>
            <a:r>
              <a:rPr lang="en-IN" altLang="en-US" dirty="0"/>
              <a:t>and other computing hardware devices </a:t>
            </a:r>
            <a:r>
              <a:rPr lang="en-IN" altLang="en-US" dirty="0" smtClean="0"/>
              <a:t>(printers</a:t>
            </a:r>
            <a:r>
              <a:rPr lang="en-IN" altLang="en-US" dirty="0"/>
              <a:t>, </a:t>
            </a:r>
            <a:r>
              <a:rPr lang="en-IN" altLang="en-US" dirty="0" smtClean="0"/>
              <a:t>scanners </a:t>
            </a:r>
            <a:r>
              <a:rPr lang="en-IN" altLang="en-US" dirty="0"/>
              <a:t>etc.) </a:t>
            </a:r>
            <a:r>
              <a:rPr lang="en-IN" altLang="en-US" b="1" dirty="0"/>
              <a:t>connected</a:t>
            </a:r>
            <a:r>
              <a:rPr lang="en-IN" altLang="en-US" dirty="0"/>
              <a:t> to each other </a:t>
            </a:r>
            <a:r>
              <a:rPr lang="en-IN" altLang="en-US" dirty="0" smtClean="0"/>
              <a:t>through </a:t>
            </a:r>
            <a:r>
              <a:rPr lang="en-IN" altLang="en-US" dirty="0"/>
              <a:t>a </a:t>
            </a:r>
            <a:r>
              <a:rPr lang="en-IN" altLang="en-US" b="1" dirty="0"/>
              <a:t>communication medium.</a:t>
            </a:r>
            <a:endParaRPr lang="en-IN" altLang="en-US" b="1" dirty="0" smtClean="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06" y="3309750"/>
            <a:ext cx="4825555" cy="31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Once a network has been set up, the nodes </a:t>
            </a:r>
            <a:r>
              <a:rPr lang="en-IN" dirty="0" smtClean="0"/>
              <a:t>can communicate </a:t>
            </a:r>
            <a:r>
              <a:rPr lang="en-IN" dirty="0"/>
              <a:t>among themselves</a:t>
            </a:r>
            <a:r>
              <a:rPr lang="en-IN" dirty="0" smtClean="0"/>
              <a:t>.</a:t>
            </a:r>
          </a:p>
          <a:p>
            <a:r>
              <a:rPr lang="en-IN" dirty="0" smtClean="0"/>
              <a:t>But </a:t>
            </a:r>
            <a:r>
              <a:rPr lang="en-IN" dirty="0"/>
              <a:t>for proper communication, the nodes should be uniquely identifiable.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5" descr="File:Sample-network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39" y="3526714"/>
            <a:ext cx="4817423" cy="277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1. </a:t>
            </a:r>
            <a:r>
              <a:rPr lang="en-IN" b="1" dirty="0"/>
              <a:t>Media Access Control (MAC) address </a:t>
            </a:r>
            <a:endParaRPr lang="en-IN" b="1" dirty="0" smtClean="0"/>
          </a:p>
          <a:p>
            <a:r>
              <a:rPr lang="en-IN" dirty="0"/>
              <a:t>It is a universally unique address </a:t>
            </a:r>
            <a:r>
              <a:rPr lang="en-IN" dirty="0" smtClean="0"/>
              <a:t>assigned </a:t>
            </a:r>
            <a:r>
              <a:rPr lang="en-IN" dirty="0"/>
              <a:t>to each NIC (Network Interface Card) by its manufacturer. </a:t>
            </a:r>
          </a:p>
          <a:p>
            <a:r>
              <a:rPr lang="en-IN" dirty="0"/>
              <a:t>It is permanent and never changes.</a:t>
            </a:r>
          </a:p>
          <a:p>
            <a:r>
              <a:rPr lang="en-IN" dirty="0"/>
              <a:t>MAC addresses are 12-digit hexadecimal (or 48 bit binary) numbers.</a:t>
            </a:r>
            <a:r>
              <a:rPr lang="en-IN" b="1" dirty="0"/>
              <a:t/>
            </a:r>
            <a:br>
              <a:rPr lang="en-IN" b="1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46" y="4244460"/>
            <a:ext cx="3324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4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1. </a:t>
            </a:r>
            <a:r>
              <a:rPr lang="en-IN" b="1" dirty="0"/>
              <a:t>Media Access Control (MAC) address </a:t>
            </a:r>
            <a:endParaRPr lang="en-IN" b="1" dirty="0" smtClean="0"/>
          </a:p>
          <a:p>
            <a:r>
              <a:rPr lang="en-IN" dirty="0" smtClean="0"/>
              <a:t>MAC </a:t>
            </a:r>
            <a:r>
              <a:rPr lang="en-IN" dirty="0"/>
              <a:t>address lookup 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aruljohn.com/mac.pl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</a:t>
            </a:r>
            <a:r>
              <a:rPr lang="en-IN" dirty="0" smtClean="0">
                <a:hlinkClick r:id="rId3"/>
              </a:rPr>
              <a:t>aruljohn.com/mac/0CCB85</a:t>
            </a:r>
            <a:r>
              <a:rPr lang="en-IN" dirty="0" smtClean="0"/>
              <a:t> </a:t>
            </a:r>
            <a:r>
              <a:rPr lang="en-IN" b="1" dirty="0"/>
              <a:t/>
            </a:r>
            <a:br>
              <a:rPr lang="en-IN" b="1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7491"/>
          <a:stretch/>
        </p:blipFill>
        <p:spPr>
          <a:xfrm>
            <a:off x="3538587" y="3773510"/>
            <a:ext cx="5305327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2. </a:t>
            </a:r>
            <a:r>
              <a:rPr lang="en-IN" b="1" dirty="0"/>
              <a:t>Internet Protocol (IP) address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/>
              <a:t> IP address is assigned to each machine by the network administrator or the Internet Service Provider.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05" y="3160690"/>
            <a:ext cx="80359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17" y="5105378"/>
            <a:ext cx="54483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4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53248"/>
            <a:ext cx="11379200" cy="4699952"/>
          </a:xfrm>
        </p:spPr>
        <p:txBody>
          <a:bodyPr/>
          <a:lstStyle/>
          <a:p>
            <a:r>
              <a:rPr lang="en-IN" sz="3600" b="1" dirty="0" smtClean="0"/>
              <a:t>2. </a:t>
            </a:r>
            <a:r>
              <a:rPr lang="en-IN" sz="3600" b="1" dirty="0"/>
              <a:t>Internet Protocol (IP) address</a:t>
            </a:r>
            <a:r>
              <a:rPr lang="en-IN" sz="3600" dirty="0"/>
              <a:t> </a:t>
            </a:r>
            <a:endParaRPr lang="en-IN" sz="3600" dirty="0" smtClean="0"/>
          </a:p>
          <a:p>
            <a:r>
              <a:rPr lang="en-IN" sz="3600" dirty="0"/>
              <a:t>There are two versions of IP addresses:</a:t>
            </a:r>
          </a:p>
          <a:p>
            <a:pPr lvl="1"/>
            <a:r>
              <a:rPr lang="en-IN" sz="3600" dirty="0"/>
              <a:t>version 4 (IPv4) </a:t>
            </a:r>
            <a:r>
              <a:rPr lang="en-IN" sz="3600" dirty="0" smtClean="0"/>
              <a:t>and</a:t>
            </a:r>
          </a:p>
          <a:p>
            <a:pPr lvl="1"/>
            <a:r>
              <a:rPr lang="en-IN" sz="3600" dirty="0" smtClean="0"/>
              <a:t>version </a:t>
            </a:r>
            <a:r>
              <a:rPr lang="en-IN" sz="3600" dirty="0"/>
              <a:t>6 (IPv6)</a:t>
            </a:r>
          </a:p>
          <a:p>
            <a:r>
              <a:rPr lang="en-IN" sz="3600" dirty="0" smtClean="0"/>
              <a:t>IPv4 </a:t>
            </a:r>
            <a:r>
              <a:rPr lang="en-IN" sz="3600" dirty="0"/>
              <a:t>uses </a:t>
            </a:r>
            <a:r>
              <a:rPr lang="en-IN" sz="3600" b="1" dirty="0"/>
              <a:t>32 bits </a:t>
            </a:r>
            <a:r>
              <a:rPr lang="en-IN" sz="3600" dirty="0"/>
              <a:t>and IPv6 uses </a:t>
            </a:r>
            <a:r>
              <a:rPr lang="en-IN" sz="3600" b="1" dirty="0"/>
              <a:t>128 bits </a:t>
            </a:r>
            <a:r>
              <a:rPr lang="en-IN" sz="3600" dirty="0"/>
              <a:t>for an IP address.</a:t>
            </a:r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5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computers over 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53248"/>
            <a:ext cx="11379200" cy="4699952"/>
          </a:xfrm>
        </p:spPr>
        <p:txBody>
          <a:bodyPr/>
          <a:lstStyle/>
          <a:p>
            <a:r>
              <a:rPr lang="en-IN" b="1" dirty="0"/>
              <a:t>IPv6</a:t>
            </a:r>
            <a:r>
              <a:rPr lang="en-IN" dirty="0"/>
              <a:t> address </a:t>
            </a:r>
            <a:r>
              <a:rPr lang="en-IN" dirty="0" err="1" smtClean="0"/>
              <a:t>eg</a:t>
            </a:r>
            <a:r>
              <a:rPr lang="en-IN" dirty="0" smtClean="0"/>
              <a:t>: 2001:0db8:85a3:0000:0000:8a2e:0370:7334</a:t>
            </a:r>
            <a:endParaRPr lang="en-IN" b="1" dirty="0" smtClean="0"/>
          </a:p>
          <a:p>
            <a:endParaRPr lang="en-IN" b="1" dirty="0"/>
          </a:p>
          <a:p>
            <a:r>
              <a:rPr lang="en-IN" b="1" dirty="0" smtClean="0"/>
              <a:t>2. </a:t>
            </a:r>
            <a:r>
              <a:rPr lang="en-IN" b="1" dirty="0"/>
              <a:t>Internet Protocol (IP) address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IP </a:t>
            </a:r>
            <a:r>
              <a:rPr lang="en-IN" dirty="0"/>
              <a:t>address lookup </a:t>
            </a:r>
            <a:r>
              <a:rPr lang="en-IN" sz="4000" dirty="0">
                <a:hlinkClick r:id="rId2"/>
              </a:rPr>
              <a:t>http://</a:t>
            </a:r>
            <a:r>
              <a:rPr lang="en-IN" sz="4000" dirty="0" smtClean="0">
                <a:hlinkClick r:id="rId2"/>
              </a:rPr>
              <a:t>whatismyip.host</a:t>
            </a:r>
            <a:r>
              <a:rPr lang="en-IN" sz="4000" dirty="0"/>
              <a:t> 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5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67" y="1736253"/>
            <a:ext cx="5750367" cy="4312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52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white">
          <a:xfrm>
            <a:off x="1593493" y="1312899"/>
            <a:ext cx="5364520" cy="517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i="1" kern="0" dirty="0" smtClean="0">
                <a:hlinkClick r:id="rId2"/>
              </a:rPr>
              <a:t>@</a:t>
            </a:r>
            <a:r>
              <a:rPr lang="en-US" altLang="en-US" sz="2800" i="1" kern="0" dirty="0" err="1" smtClean="0">
                <a:hlinkClick r:id="rId2"/>
              </a:rPr>
              <a:t>vipinonline</a:t>
            </a: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IN" sz="2800" kern="0" dirty="0" smtClean="0">
                <a:hlinkClick r:id="rId3"/>
              </a:rPr>
              <a:t>linkedin.com/in/</a:t>
            </a:r>
            <a:r>
              <a:rPr lang="en-IN" sz="2800" kern="0" dirty="0" err="1" smtClean="0">
                <a:hlinkClick r:id="rId3"/>
              </a:rPr>
              <a:t>vipingeo</a:t>
            </a:r>
            <a:endParaRPr lang="en-IN" sz="2800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kern="0" dirty="0" smtClean="0">
                <a:hlinkClick r:id="rId4"/>
              </a:rPr>
              <a:t>t.me/</a:t>
            </a:r>
            <a:r>
              <a:rPr lang="en-US" altLang="en-US" sz="2800" kern="0" dirty="0" err="1" smtClean="0">
                <a:hlinkClick r:id="rId4"/>
              </a:rPr>
              <a:t>vipinonline</a:t>
            </a:r>
            <a:endParaRPr lang="en-US" altLang="en-US" sz="2800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i="1" kern="0" dirty="0" smtClean="0">
                <a:hlinkClick r:id="rId5"/>
              </a:rPr>
              <a:t>www.vipinonline.com</a:t>
            </a:r>
            <a:r>
              <a:rPr lang="en-US" altLang="en-US" sz="2800" kern="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kern="0" dirty="0" smtClean="0"/>
              <a:t>E-mail: </a:t>
            </a:r>
            <a:r>
              <a:rPr lang="en-US" altLang="en-US" kern="0" dirty="0" smtClean="0"/>
              <a:t>cek.vipin@gmail.com</a:t>
            </a:r>
            <a:endParaRPr lang="en-IN" altLang="en-US" kern="0" dirty="0" smtClean="0"/>
          </a:p>
          <a:p>
            <a:endParaRPr lang="en-US" altLang="en-US" sz="2800" i="1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6" y="1386319"/>
            <a:ext cx="628247" cy="628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4" y="3355019"/>
            <a:ext cx="796077" cy="796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7" y="4380657"/>
            <a:ext cx="635894" cy="635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" y="2302242"/>
            <a:ext cx="836936" cy="8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1574800" y="5257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Thank You!</a:t>
            </a:r>
            <a:endParaRPr kumimoji="0" lang="en-CA" altLang="en-US" sz="6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en-CA" altLang="en-US" sz="6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6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 Brief </a:t>
            </a:r>
            <a:r>
              <a:rPr lang="en-IN" altLang="en-US" dirty="0" smtClean="0"/>
              <a:t>History - ARPANET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/>
              <a:t>In the mid-1960s, mainframe computers in research organizations were </a:t>
            </a:r>
            <a:r>
              <a:rPr lang="en-IN" dirty="0" smtClean="0"/>
              <a:t>stand-alone devices</a:t>
            </a:r>
          </a:p>
          <a:p>
            <a:pPr marL="0" indent="0">
              <a:lnSpc>
                <a:spcPct val="102000"/>
              </a:lnSpc>
              <a:buNone/>
            </a:pP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07" y="2943922"/>
            <a:ext cx="4663237" cy="37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communication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exchange of digital data between any two devices through a medium of transmission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3037402"/>
            <a:ext cx="84867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 Brief </a:t>
            </a:r>
            <a:r>
              <a:rPr lang="en-IN" altLang="en-US" dirty="0" smtClean="0"/>
              <a:t>History - ARPANET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6240530" cy="5257800"/>
          </a:xfrm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/>
              <a:t>In 1967, at an Association for Computing Machinery (ACM) meeting, ARPA presented its ideas for ARPANET, a small network of connected </a:t>
            </a:r>
            <a:r>
              <a:rPr lang="en-IN" dirty="0" smtClean="0"/>
              <a:t>computers</a:t>
            </a: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14" y="1763466"/>
            <a:ext cx="4375021" cy="43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 Brief </a:t>
            </a:r>
            <a:r>
              <a:rPr lang="en-IN" altLang="en-US" dirty="0" smtClean="0"/>
              <a:t>History - ARPANET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7321322" cy="5257800"/>
          </a:xfrm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/>
              <a:t>By 1969, ARPANET was a </a:t>
            </a:r>
            <a:r>
              <a:rPr lang="en-IN" dirty="0" smtClean="0"/>
              <a:t>reality with </a:t>
            </a:r>
            <a:r>
              <a:rPr lang="en-IN" dirty="0"/>
              <a:t>Four nodes</a:t>
            </a:r>
            <a:endParaRPr lang="en-IN" dirty="0" smtClean="0"/>
          </a:p>
          <a:p>
            <a:pPr>
              <a:lnSpc>
                <a:spcPct val="102000"/>
              </a:lnSpc>
            </a:pPr>
            <a:r>
              <a:rPr lang="en-IN" sz="2800" dirty="0" smtClean="0"/>
              <a:t>The University </a:t>
            </a:r>
            <a:r>
              <a:rPr lang="en-IN" sz="2800" dirty="0"/>
              <a:t>of California at</a:t>
            </a:r>
            <a:br>
              <a:rPr lang="en-IN" sz="2800" dirty="0"/>
            </a:br>
            <a:r>
              <a:rPr lang="en-IN" sz="2800" dirty="0"/>
              <a:t>Los Angeles (UCLA</a:t>
            </a:r>
            <a:r>
              <a:rPr lang="en-IN" sz="2800" dirty="0" smtClean="0"/>
              <a:t>)</a:t>
            </a:r>
          </a:p>
          <a:p>
            <a:pPr>
              <a:lnSpc>
                <a:spcPct val="102000"/>
              </a:lnSpc>
            </a:pPr>
            <a:r>
              <a:rPr lang="en-IN" sz="2800" dirty="0" smtClean="0"/>
              <a:t>The </a:t>
            </a:r>
            <a:r>
              <a:rPr lang="en-IN" sz="2800" dirty="0"/>
              <a:t>University of California at Santa Barbara (UCSB), </a:t>
            </a:r>
            <a:endParaRPr lang="en-IN" sz="2800" dirty="0" smtClean="0"/>
          </a:p>
          <a:p>
            <a:pPr>
              <a:lnSpc>
                <a:spcPct val="102000"/>
              </a:lnSpc>
            </a:pPr>
            <a:r>
              <a:rPr lang="en-IN" sz="2800" dirty="0" smtClean="0"/>
              <a:t>Stanford Research </a:t>
            </a:r>
            <a:r>
              <a:rPr lang="en-IN" sz="2800" dirty="0"/>
              <a:t>Institute (SRI</a:t>
            </a:r>
            <a:r>
              <a:rPr lang="en-IN" sz="2800" dirty="0" smtClean="0"/>
              <a:t>) </a:t>
            </a:r>
            <a:r>
              <a:rPr lang="en-IN" sz="2800" dirty="0"/>
              <a:t>and </a:t>
            </a:r>
            <a:endParaRPr lang="en-IN" sz="2800" dirty="0" smtClean="0"/>
          </a:p>
          <a:p>
            <a:pPr>
              <a:lnSpc>
                <a:spcPct val="102000"/>
              </a:lnSpc>
            </a:pPr>
            <a:r>
              <a:rPr lang="en-IN" sz="2800" dirty="0" smtClean="0"/>
              <a:t>The </a:t>
            </a:r>
            <a:r>
              <a:rPr lang="en-IN" sz="2800" dirty="0"/>
              <a:t>University of </a:t>
            </a:r>
            <a:r>
              <a:rPr lang="en-IN" sz="2800" dirty="0" smtClean="0"/>
              <a:t>Utah</a:t>
            </a:r>
          </a:p>
          <a:p>
            <a:pPr marL="0" indent="0">
              <a:lnSpc>
                <a:spcPct val="102000"/>
              </a:lnSpc>
              <a:buNone/>
            </a:pPr>
            <a:r>
              <a:rPr lang="en-IN" dirty="0" smtClean="0"/>
              <a:t>were </a:t>
            </a:r>
            <a:r>
              <a:rPr lang="en-IN" dirty="0"/>
              <a:t>connected </a:t>
            </a:r>
            <a:r>
              <a:rPr lang="en-IN" dirty="0" smtClean="0"/>
              <a:t>to form </a:t>
            </a:r>
            <a:r>
              <a:rPr lang="en-IN" dirty="0"/>
              <a:t>a network. </a:t>
            </a: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22" y="1544526"/>
            <a:ext cx="3568482" cy="3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 Brief </a:t>
            </a:r>
            <a:r>
              <a:rPr lang="en-IN" altLang="en-US" dirty="0" smtClean="0"/>
              <a:t>History - ARPANET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6240530" cy="5257800"/>
          </a:xfrm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 smtClean="0"/>
              <a:t>Software </a:t>
            </a:r>
            <a:r>
              <a:rPr lang="en-IN" dirty="0"/>
              <a:t>called the </a:t>
            </a:r>
            <a:r>
              <a:rPr lang="en-IN" i="1" dirty="0"/>
              <a:t>Network Control Protocol </a:t>
            </a:r>
            <a:r>
              <a:rPr lang="en-IN" dirty="0"/>
              <a:t>(NCP) provided communication between the hosts.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2"/>
          <a:stretch/>
        </p:blipFill>
        <p:spPr>
          <a:xfrm>
            <a:off x="7843594" y="1907620"/>
            <a:ext cx="4030907" cy="39711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62" y="3690334"/>
            <a:ext cx="6096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Birth of the Internet</a:t>
            </a:r>
            <a:r>
              <a:rPr lang="en-IN" dirty="0"/>
              <a:t> </a:t>
            </a:r>
            <a:endParaRPr lang="en-IN" altLang="en-US" dirty="0" smtClean="0"/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7129172" cy="5257800"/>
          </a:xfrm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/>
              <a:t>In 1972, </a:t>
            </a:r>
            <a:r>
              <a:rPr lang="en-IN" dirty="0" err="1"/>
              <a:t>Vint</a:t>
            </a:r>
            <a:r>
              <a:rPr lang="en-IN" dirty="0"/>
              <a:t> Cerf and Bob Kahn, both of whom were part of the core </a:t>
            </a:r>
            <a:r>
              <a:rPr lang="en-IN" dirty="0" smtClean="0"/>
              <a:t>ARPANET, </a:t>
            </a:r>
            <a:r>
              <a:rPr lang="en-IN" dirty="0"/>
              <a:t>collaborated on what they called the </a:t>
            </a:r>
            <a:r>
              <a:rPr lang="en-IN" i="1" dirty="0" err="1"/>
              <a:t>Internetting</a:t>
            </a:r>
            <a:r>
              <a:rPr lang="en-IN" i="1" dirty="0"/>
              <a:t> </a:t>
            </a:r>
            <a:r>
              <a:rPr lang="en-IN" i="1" dirty="0" smtClean="0"/>
              <a:t>Project</a:t>
            </a:r>
            <a:endParaRPr lang="en-IN" dirty="0"/>
          </a:p>
          <a:p>
            <a:pPr>
              <a:lnSpc>
                <a:spcPct val="102000"/>
              </a:lnSpc>
            </a:pPr>
            <a:r>
              <a:rPr lang="en-IN" dirty="0" smtClean="0"/>
              <a:t>They </a:t>
            </a:r>
            <a:r>
              <a:rPr lang="en-IN" dirty="0"/>
              <a:t>wanted to link</a:t>
            </a:r>
            <a:br>
              <a:rPr lang="en-IN" dirty="0"/>
            </a:br>
            <a:r>
              <a:rPr lang="en-IN" dirty="0"/>
              <a:t>different networks together so that a host on one network could communicate with a</a:t>
            </a:r>
            <a:br>
              <a:rPr lang="en-IN" dirty="0"/>
            </a:br>
            <a:r>
              <a:rPr lang="en-IN" dirty="0"/>
              <a:t>host on a second, different network.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2"/>
          <a:stretch/>
        </p:blipFill>
        <p:spPr>
          <a:xfrm>
            <a:off x="8383257" y="3552825"/>
            <a:ext cx="3000417" cy="2955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50" y="1295400"/>
            <a:ext cx="3080524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Connectivity</a:t>
            </a:r>
            <a:endParaRPr lang="en-IN" altLang="en-US" b="1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08001" y="1219200"/>
            <a:ext cx="10083799" cy="5334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are we connected to Internet?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IN" b="1" i="1" dirty="0"/>
          </a:p>
          <a:p>
            <a:pPr>
              <a:defRPr/>
            </a:pPr>
            <a:endParaRPr lang="en-IN" altLang="en-US" dirty="0" smtClean="0">
              <a:solidFill>
                <a:srgbClr val="002060"/>
              </a:solidFill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66900"/>
            <a:ext cx="83820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Connectivity</a:t>
            </a:r>
            <a:endParaRPr lang="en-IN" altLang="en-US" b="1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08001" y="1219200"/>
            <a:ext cx="10083799" cy="53340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How are we connected to Internet?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>
              <a:defRPr/>
            </a:pPr>
            <a:endParaRPr lang="en-US" dirty="0">
              <a:hlinkClick r:id="rId2"/>
            </a:endParaRPr>
          </a:p>
          <a:p>
            <a:pPr>
              <a:defRPr/>
            </a:pPr>
            <a:endParaRPr lang="en-US" dirty="0" smtClean="0">
              <a:hlinkClick r:id="rId2"/>
            </a:endParaRPr>
          </a:p>
          <a:p>
            <a:pPr>
              <a:defRPr/>
            </a:pPr>
            <a:endParaRPr lang="en-US" dirty="0">
              <a:hlinkClick r:id="rId2"/>
            </a:endParaRPr>
          </a:p>
          <a:p>
            <a:pPr>
              <a:defRPr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://www.submarinecablemap.com/</a:t>
            </a:r>
            <a:endParaRPr lang="en-US" dirty="0" smtClean="0"/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IN" b="1" i="1" dirty="0"/>
          </a:p>
          <a:p>
            <a:pPr>
              <a:defRPr/>
            </a:pPr>
            <a:endParaRPr lang="en-IN" altLang="en-US" dirty="0" smtClean="0">
              <a:solidFill>
                <a:srgbClr val="002060"/>
              </a:solidFill>
            </a:endParaRPr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28" y="1858985"/>
            <a:ext cx="7410361" cy="416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11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Connectivity - </a:t>
            </a:r>
            <a:r>
              <a:rPr lang="en-US" dirty="0"/>
              <a:t>Satellite </a:t>
            </a:r>
            <a:r>
              <a:rPr lang="en-US" dirty="0" smtClean="0"/>
              <a:t>link</a:t>
            </a:r>
            <a:endParaRPr lang="en-IN" altLang="en-US" b="1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05000" y="1371600"/>
            <a:ext cx="8686800" cy="5181600"/>
          </a:xfrm>
        </p:spPr>
        <p:txBody>
          <a:bodyPr/>
          <a:lstStyle/>
          <a:p>
            <a:pPr marL="0" indent="0">
              <a:buNone/>
              <a:defRPr/>
            </a:pPr>
            <a:endParaRPr lang="en-IN" b="1" i="1" dirty="0"/>
          </a:p>
          <a:p>
            <a:pPr>
              <a:defRPr/>
            </a:pPr>
            <a:endParaRPr lang="en-IN" altLang="en-US" dirty="0" smtClean="0">
              <a:solidFill>
                <a:srgbClr val="002060"/>
              </a:solidFill>
            </a:endParaRPr>
          </a:p>
        </p:txBody>
      </p:sp>
      <p:pic>
        <p:nvPicPr>
          <p:cNvPr id="501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714" y="1676400"/>
            <a:ext cx="814937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9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today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8000" y="1236372"/>
            <a:ext cx="11379200" cy="5316828"/>
          </a:xfrm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dirty="0" smtClean="0"/>
              <a:t>Internet </a:t>
            </a:r>
            <a:r>
              <a:rPr lang="en-IN" dirty="0"/>
              <a:t>today is made up of many </a:t>
            </a:r>
            <a:r>
              <a:rPr lang="en-IN" dirty="0" smtClean="0"/>
              <a:t>wide and </a:t>
            </a:r>
            <a:r>
              <a:rPr lang="en-IN" dirty="0"/>
              <a:t>local area networks joined by connecting devices and switching </a:t>
            </a:r>
            <a:r>
              <a:rPr lang="en-IN" dirty="0" smtClean="0"/>
              <a:t>stations</a:t>
            </a:r>
            <a:endParaRPr lang="en-IN" dirty="0"/>
          </a:p>
          <a:p>
            <a:pPr>
              <a:lnSpc>
                <a:spcPct val="102000"/>
              </a:lnSpc>
            </a:pPr>
            <a:r>
              <a:rPr lang="en-IN" dirty="0" smtClean="0"/>
              <a:t>Internet </a:t>
            </a:r>
            <a:r>
              <a:rPr lang="en-IN" dirty="0"/>
              <a:t>connection use the services of Internet service providers (ISPs</a:t>
            </a:r>
            <a:r>
              <a:rPr lang="en-IN" dirty="0" smtClean="0"/>
              <a:t>)</a:t>
            </a:r>
          </a:p>
          <a:p>
            <a:pPr>
              <a:lnSpc>
                <a:spcPct val="102000"/>
              </a:lnSpc>
            </a:pPr>
            <a:r>
              <a:rPr lang="en-IN" dirty="0" smtClean="0"/>
              <a:t>There are international </a:t>
            </a:r>
            <a:r>
              <a:rPr lang="en-IN" dirty="0"/>
              <a:t>service providers, national service providers, regional service </a:t>
            </a:r>
            <a:r>
              <a:rPr lang="en-IN" dirty="0" smtClean="0"/>
              <a:t>providers, and </a:t>
            </a:r>
            <a:r>
              <a:rPr lang="en-IN" dirty="0"/>
              <a:t>local service providers.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altLang="en-US" dirty="0" smtClean="0"/>
              <a:t> 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115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today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0" indent="0">
              <a:lnSpc>
                <a:spcPct val="102000"/>
              </a:lnSpc>
              <a:buNone/>
            </a:pPr>
            <a:r>
              <a:rPr lang="en-IN" altLang="en-US" dirty="0" smtClean="0"/>
              <a:t> </a:t>
            </a:r>
            <a:endParaRPr lang="en-GB" alt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49" y="1254522"/>
            <a:ext cx="7552003" cy="533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2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today</a:t>
            </a:r>
            <a:endParaRPr lang="en-IN" altLang="en-US" dirty="0" smtClean="0"/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7999" y="1295400"/>
            <a:ext cx="10735257" cy="52578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IN" b="1" i="1" dirty="0"/>
              <a:t>Backbone ISPs</a:t>
            </a:r>
            <a:r>
              <a:rPr lang="en-IN" dirty="0"/>
              <a:t> </a:t>
            </a:r>
            <a:endParaRPr lang="en-IN" dirty="0" smtClean="0"/>
          </a:p>
          <a:p>
            <a:pPr>
              <a:lnSpc>
                <a:spcPct val="102000"/>
              </a:lnSpc>
            </a:pPr>
            <a:r>
              <a:rPr lang="en-IN" dirty="0"/>
              <a:t>Backbone ISPs are created and maintained by specialized </a:t>
            </a:r>
            <a:r>
              <a:rPr lang="en-IN" dirty="0" smtClean="0"/>
              <a:t>companies</a:t>
            </a:r>
          </a:p>
          <a:p>
            <a:pPr>
              <a:lnSpc>
                <a:spcPct val="102000"/>
              </a:lnSpc>
            </a:pPr>
            <a:r>
              <a:rPr lang="en-IN" dirty="0" smtClean="0"/>
              <a:t>Backbone </a:t>
            </a:r>
            <a:r>
              <a:rPr lang="en-IN" dirty="0"/>
              <a:t>ISPs normally operate at a high data rate (10 </a:t>
            </a:r>
            <a:r>
              <a:rPr lang="en-IN" dirty="0" err="1" smtClean="0"/>
              <a:t>Gbps</a:t>
            </a:r>
            <a:r>
              <a:rPr lang="en-IN" dirty="0" smtClean="0"/>
              <a:t>)</a:t>
            </a:r>
          </a:p>
          <a:p>
            <a:pPr>
              <a:lnSpc>
                <a:spcPct val="102000"/>
              </a:lnSpc>
            </a:pPr>
            <a:r>
              <a:rPr lang="en-IN" dirty="0" err="1" smtClean="0"/>
              <a:t>Eg</a:t>
            </a:r>
            <a:r>
              <a:rPr lang="en-IN" dirty="0" smtClean="0"/>
              <a:t>: BSNL (NIB-II)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355282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Communication </a:t>
            </a:r>
            <a:r>
              <a:rPr lang="en-IN" dirty="0" smtClean="0"/>
              <a:t>media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64069"/>
            <a:ext cx="9663906" cy="37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today</a:t>
            </a:r>
            <a:endParaRPr lang="en-IN" altLang="en-US" dirty="0" smtClean="0"/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7999" y="1295400"/>
            <a:ext cx="10735257" cy="52578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IN" b="1" i="1" dirty="0"/>
              <a:t>Regional ISPs</a:t>
            </a:r>
            <a:r>
              <a:rPr lang="en-IN" dirty="0"/>
              <a:t> </a:t>
            </a:r>
            <a:endParaRPr lang="en-IN" dirty="0" smtClean="0"/>
          </a:p>
          <a:p>
            <a:pPr>
              <a:lnSpc>
                <a:spcPct val="102000"/>
              </a:lnSpc>
            </a:pPr>
            <a:r>
              <a:rPr lang="en-IN" dirty="0" smtClean="0"/>
              <a:t>Regional </a:t>
            </a:r>
            <a:r>
              <a:rPr lang="en-IN" dirty="0"/>
              <a:t>ISPs are small ISPs that are connected to one or more backbone </a:t>
            </a:r>
            <a:r>
              <a:rPr lang="en-IN" dirty="0" smtClean="0"/>
              <a:t>ISPs</a:t>
            </a:r>
          </a:p>
          <a:p>
            <a:pPr>
              <a:lnSpc>
                <a:spcPct val="102000"/>
              </a:lnSpc>
            </a:pPr>
            <a:r>
              <a:rPr lang="en-IN" dirty="0" smtClean="0"/>
              <a:t>They are </a:t>
            </a:r>
            <a:r>
              <a:rPr lang="en-IN" dirty="0"/>
              <a:t>at the second level of hierarchy with a lesser data rate.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355282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today</a:t>
            </a:r>
            <a:endParaRPr lang="en-IN" altLang="en-US" dirty="0" smtClean="0"/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xfrm>
            <a:off x="507999" y="1295400"/>
            <a:ext cx="10735257" cy="5257800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102000"/>
              </a:lnSpc>
            </a:pPr>
            <a:r>
              <a:rPr lang="en-IN" b="1" i="1" dirty="0"/>
              <a:t>Local ISPs</a:t>
            </a:r>
            <a:r>
              <a:rPr lang="en-IN" dirty="0"/>
              <a:t> </a:t>
            </a:r>
            <a:endParaRPr lang="en-IN" dirty="0" smtClean="0"/>
          </a:p>
          <a:p>
            <a:pPr>
              <a:lnSpc>
                <a:spcPct val="102000"/>
              </a:lnSpc>
            </a:pPr>
            <a:r>
              <a:rPr lang="en-IN" dirty="0"/>
              <a:t>Local ISPs provide direct service to the end users</a:t>
            </a:r>
          </a:p>
          <a:p>
            <a:pPr>
              <a:lnSpc>
                <a:spcPct val="102000"/>
              </a:lnSpc>
            </a:pPr>
            <a:r>
              <a:rPr lang="en-IN" dirty="0" smtClean="0"/>
              <a:t>Most </a:t>
            </a:r>
            <a:r>
              <a:rPr lang="en-IN" dirty="0"/>
              <a:t>end users are connected to the local ISPs</a:t>
            </a:r>
          </a:p>
          <a:p>
            <a:pPr marL="0" indent="0">
              <a:lnSpc>
                <a:spcPct val="102000"/>
              </a:lnSpc>
              <a:buNone/>
            </a:pPr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pPr marL="0" indent="0">
              <a:lnSpc>
                <a:spcPct val="102000"/>
              </a:lnSpc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1" y="3346763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0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World Wide </a:t>
            </a:r>
            <a:r>
              <a:rPr lang="en-IN" dirty="0" smtClean="0"/>
              <a:t>Web(WWW) </a:t>
            </a:r>
            <a:endParaRPr lang="en-IN" altLang="en-US" dirty="0"/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2000"/>
              </a:lnSpc>
            </a:pPr>
            <a:r>
              <a:rPr lang="en-IN" altLang="en-US" dirty="0" smtClean="0"/>
              <a:t>1990</a:t>
            </a:r>
          </a:p>
          <a:p>
            <a:pPr>
              <a:lnSpc>
                <a:spcPct val="102000"/>
              </a:lnSpc>
            </a:pPr>
            <a:r>
              <a:rPr lang="en-IN" dirty="0" smtClean="0"/>
              <a:t>Invented </a:t>
            </a:r>
            <a:r>
              <a:rPr lang="en-IN" dirty="0"/>
              <a:t>at CERN by Tim </a:t>
            </a:r>
            <a:r>
              <a:rPr lang="en-IN" dirty="0" smtClean="0"/>
              <a:t>Berners-Lee.</a:t>
            </a:r>
          </a:p>
          <a:p>
            <a:pPr>
              <a:lnSpc>
                <a:spcPct val="102000"/>
              </a:lnSpc>
            </a:pPr>
            <a:r>
              <a:rPr lang="en-IN" dirty="0"/>
              <a:t>A</a:t>
            </a:r>
            <a:r>
              <a:rPr lang="en-IN" dirty="0" smtClean="0"/>
              <a:t>dded </a:t>
            </a:r>
            <a:r>
              <a:rPr lang="en-IN" dirty="0"/>
              <a:t>the commercial applications to the Internet. </a:t>
            </a:r>
            <a:br>
              <a:rPr lang="en-IN" dirty="0"/>
            </a:br>
            <a:endParaRPr lang="en-IN" altLang="en-US" dirty="0" smtClean="0"/>
          </a:p>
          <a:p>
            <a:pPr>
              <a:lnSpc>
                <a:spcPct val="102000"/>
              </a:lnSpc>
            </a:pPr>
            <a:endParaRPr lang="en-GB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59" y="3051852"/>
            <a:ext cx="5458183" cy="35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2940844"/>
            <a:ext cx="8934450" cy="2419350"/>
          </a:xfrm>
        </p:spPr>
      </p:pic>
    </p:spTree>
    <p:extLst>
      <p:ext uri="{BB962C8B-B14F-4D97-AF65-F5344CB8AC3E}">
        <p14:creationId xmlns:p14="http://schemas.microsoft.com/office/powerpoint/2010/main" val="1914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Browsers - Privacy?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4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646111" y="2242504"/>
            <a:ext cx="11234696" cy="304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7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ADMINISTRATION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102000"/>
              </a:lnSpc>
            </a:pPr>
            <a:r>
              <a:rPr lang="en-IN" altLang="en-US" sz="3600" dirty="0"/>
              <a:t>Five Regional Internet Registry (RIRs) charged with ensuring the fair distribution and responsible management of IP </a:t>
            </a:r>
            <a:r>
              <a:rPr lang="en-IN" altLang="en-US" sz="3600" dirty="0" smtClean="0"/>
              <a:t>addresses</a:t>
            </a:r>
          </a:p>
          <a:p>
            <a:r>
              <a:rPr lang="en-IN" dirty="0">
                <a:hlinkClick r:id="rId3"/>
              </a:rPr>
              <a:t>AFRINIC</a:t>
            </a:r>
            <a:endParaRPr lang="en-IN" dirty="0"/>
          </a:p>
          <a:p>
            <a:r>
              <a:rPr lang="en-IN" dirty="0" smtClean="0">
                <a:hlinkClick r:id="rId4"/>
              </a:rPr>
              <a:t>APNIC</a:t>
            </a:r>
            <a:r>
              <a:rPr lang="en-IN" dirty="0" smtClean="0"/>
              <a:t> (</a:t>
            </a:r>
            <a:r>
              <a:rPr lang="en-GB" altLang="en-US" b="1" dirty="0"/>
              <a:t>The Asia-Pacific Network Information </a:t>
            </a:r>
            <a:r>
              <a:rPr lang="en-GB" altLang="en-US" b="1" dirty="0" smtClean="0"/>
              <a:t>Centre)</a:t>
            </a:r>
            <a:endParaRPr lang="en-IN" dirty="0"/>
          </a:p>
          <a:p>
            <a:r>
              <a:rPr lang="en-IN" dirty="0">
                <a:hlinkClick r:id="rId5"/>
              </a:rPr>
              <a:t>ARIN</a:t>
            </a:r>
            <a:endParaRPr lang="en-IN" dirty="0"/>
          </a:p>
          <a:p>
            <a:r>
              <a:rPr lang="en-IN" dirty="0">
                <a:hlinkClick r:id="rId6"/>
              </a:rPr>
              <a:t>LACNIC</a:t>
            </a:r>
            <a:endParaRPr lang="en-IN" dirty="0"/>
          </a:p>
          <a:p>
            <a:r>
              <a:rPr lang="en-IN" dirty="0">
                <a:hlinkClick r:id="rId7"/>
              </a:rPr>
              <a:t>RIPE </a:t>
            </a:r>
            <a:r>
              <a:rPr lang="en-IN" dirty="0" smtClean="0">
                <a:hlinkClick r:id="rId7"/>
              </a:rPr>
              <a:t>NCC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28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INTERNET ADMINISTRATION</a:t>
            </a:r>
          </a:p>
        </p:txBody>
      </p:sp>
      <p:sp>
        <p:nvSpPr>
          <p:cNvPr id="1233928" name="Rectangle 8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0" indent="0">
              <a:lnSpc>
                <a:spcPct val="102000"/>
              </a:lnSpc>
              <a:buNone/>
            </a:pPr>
            <a:endParaRPr lang="en-GB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6" y="1276907"/>
            <a:ext cx="10638129" cy="52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Domain Name System</a:t>
            </a:r>
            <a:endParaRPr lang="en-IN" altLang="en-US" dirty="0" smtClean="0"/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7200"/>
              <a:t>IP address</a:t>
            </a:r>
          </a:p>
          <a:p>
            <a:r>
              <a:rPr lang="en-IN" altLang="en-US" sz="7200"/>
              <a:t>157.240.13.35</a:t>
            </a:r>
          </a:p>
        </p:txBody>
      </p:sp>
    </p:spTree>
    <p:extLst>
      <p:ext uri="{BB962C8B-B14F-4D97-AF65-F5344CB8AC3E}">
        <p14:creationId xmlns:p14="http://schemas.microsoft.com/office/powerpoint/2010/main" val="28837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Domain Name System</a:t>
            </a:r>
            <a:endParaRPr lang="en-IN" altLang="en-US" smtClean="0"/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7200"/>
              <a:t>IP address</a:t>
            </a:r>
          </a:p>
          <a:p>
            <a:r>
              <a:rPr lang="en-IN" altLang="en-US" sz="7200"/>
              <a:t>157.240.13.35</a:t>
            </a:r>
          </a:p>
        </p:txBody>
      </p:sp>
      <p:pic>
        <p:nvPicPr>
          <p:cNvPr id="9216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23" y="4103649"/>
            <a:ext cx="2561062" cy="256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4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Domain Name System</a:t>
            </a:r>
            <a:endParaRPr lang="en-I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IN" sz="4400" dirty="0"/>
              <a:t>157.240.13.35 is the IP address of facebook.com</a:t>
            </a:r>
          </a:p>
          <a:p>
            <a:pPr>
              <a:defRPr/>
            </a:pPr>
            <a:endParaRPr lang="en-US" sz="4400" dirty="0"/>
          </a:p>
          <a:p>
            <a:pPr>
              <a:defRPr/>
            </a:pPr>
            <a:endParaRPr lang="en-US" sz="4400" dirty="0"/>
          </a:p>
          <a:p>
            <a:pPr>
              <a:defRPr/>
            </a:pPr>
            <a:r>
              <a:rPr lang="en-US" altLang="zh-CN" sz="4400" dirty="0">
                <a:ea typeface="SimSun" panose="02010600030101010101" pitchFamily="2" charset="-122"/>
              </a:rPr>
              <a:t>DNS provides the mapping between the IP address &amp; </a:t>
            </a:r>
            <a:r>
              <a:rPr lang="en-US" altLang="zh-CN" sz="4400" dirty="0" smtClean="0">
                <a:ea typeface="SimSun" panose="02010600030101010101" pitchFamily="2" charset="-122"/>
              </a:rPr>
              <a:t>domain</a:t>
            </a:r>
          </a:p>
          <a:p>
            <a:pPr>
              <a:defRPr/>
            </a:pPr>
            <a:r>
              <a:rPr lang="en-IN" sz="4400" dirty="0">
                <a:hlinkClick r:id="rId2"/>
              </a:rPr>
              <a:t>https://</a:t>
            </a:r>
            <a:r>
              <a:rPr lang="en-IN" sz="4400" dirty="0" smtClean="0">
                <a:hlinkClick r:id="rId2"/>
              </a:rPr>
              <a:t>get-site-ip.com</a:t>
            </a:r>
            <a:r>
              <a:rPr lang="en-IN" sz="4400" dirty="0"/>
              <a:t> </a:t>
            </a:r>
          </a:p>
          <a:p>
            <a:pPr marL="0" indent="0" algn="ctr">
              <a:buNone/>
              <a:defRPr/>
            </a:pPr>
            <a:endParaRPr lang="en-IN" sz="7200" dirty="0"/>
          </a:p>
        </p:txBody>
      </p:sp>
      <p:pic>
        <p:nvPicPr>
          <p:cNvPr id="931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93" y="2564780"/>
            <a:ext cx="2168912" cy="21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57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Media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38" y="1295400"/>
            <a:ext cx="7602225" cy="52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DNS?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z="3600">
              <a:ea typeface="SimSun" panose="02010600030101010101" pitchFamily="2" charset="-122"/>
            </a:endParaRPr>
          </a:p>
          <a:p>
            <a:r>
              <a:rPr lang="en-US" altLang="en-US" sz="3600"/>
              <a:t>Names are easier to remember than numbers</a:t>
            </a:r>
          </a:p>
          <a:p>
            <a:pPr eaLnBrk="1" hangingPunct="1"/>
            <a:endParaRPr lang="en-US" altLang="zh-CN" sz="360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sz="3600">
                <a:ea typeface="SimSun" panose="02010600030101010101" pitchFamily="2" charset="-122"/>
              </a:rPr>
              <a:t>Computers prefer numbers to names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243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DNS – Top Level Domains</a:t>
            </a:r>
            <a:endParaRPr lang="en-IN" altLang="en-US" smtClean="0"/>
          </a:p>
        </p:txBody>
      </p:sp>
      <p:sp>
        <p:nvSpPr>
          <p:cNvPr id="9523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.com</a:t>
            </a:r>
          </a:p>
          <a:p>
            <a:r>
              <a:rPr lang="en-US" altLang="en-US" smtClean="0"/>
              <a:t>anymore?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35659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DNS – Top Level Domains</a:t>
            </a:r>
            <a:endParaRPr lang="en-IN" altLang="en-US" smtClean="0"/>
          </a:p>
        </p:txBody>
      </p:sp>
      <p:sp>
        <p:nvSpPr>
          <p:cNvPr id="9625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</p:txBody>
      </p:sp>
      <p:graphicFrame>
        <p:nvGraphicFramePr>
          <p:cNvPr id="96260" name="Object 3"/>
          <p:cNvGraphicFramePr>
            <a:graphicFrameLocks noChangeAspect="1"/>
          </p:cNvGraphicFramePr>
          <p:nvPr/>
        </p:nvGraphicFramePr>
        <p:xfrm>
          <a:off x="1752600" y="1295400"/>
          <a:ext cx="91376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MS Org Chart" r:id="rId3" imgW="3201209" imgH="1487316" progId="OrgPlusWOPX.4">
                  <p:embed followColorScheme="full"/>
                </p:oleObj>
              </mc:Choice>
              <mc:Fallback>
                <p:oleObj name="MS Org Chart" r:id="rId3" imgW="3201209" imgH="1487316" progId="OrgPlusWOPX.4">
                  <p:embed followColorScheme="full"/>
                  <p:pic>
                    <p:nvPicPr>
                      <p:cNvPr id="9626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95400"/>
                        <a:ext cx="913765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5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67" y="1736253"/>
            <a:ext cx="5750367" cy="4312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3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white">
          <a:xfrm>
            <a:off x="1593493" y="1312899"/>
            <a:ext cx="5364520" cy="517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i="1" kern="0" dirty="0" smtClean="0">
                <a:hlinkClick r:id="rId2"/>
              </a:rPr>
              <a:t>@</a:t>
            </a:r>
            <a:r>
              <a:rPr lang="en-US" altLang="en-US" sz="2800" i="1" kern="0" dirty="0" err="1" smtClean="0">
                <a:hlinkClick r:id="rId2"/>
              </a:rPr>
              <a:t>vipinonline</a:t>
            </a: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IN" sz="2800" kern="0" dirty="0" smtClean="0">
                <a:hlinkClick r:id="rId3"/>
              </a:rPr>
              <a:t>linkedin.com/in/</a:t>
            </a:r>
            <a:r>
              <a:rPr lang="en-IN" sz="2800" kern="0" dirty="0" err="1" smtClean="0">
                <a:hlinkClick r:id="rId3"/>
              </a:rPr>
              <a:t>vipingeo</a:t>
            </a:r>
            <a:endParaRPr lang="en-IN" sz="2800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kern="0" dirty="0" smtClean="0">
                <a:hlinkClick r:id="rId4"/>
              </a:rPr>
              <a:t>t.me/</a:t>
            </a:r>
            <a:r>
              <a:rPr lang="en-US" altLang="en-US" sz="2800" kern="0" dirty="0" err="1" smtClean="0">
                <a:hlinkClick r:id="rId4"/>
              </a:rPr>
              <a:t>vipinonline</a:t>
            </a:r>
            <a:endParaRPr lang="en-US" altLang="en-US" sz="2800" kern="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i="1" kern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i="1" kern="0" dirty="0" smtClean="0">
                <a:hlinkClick r:id="rId5"/>
              </a:rPr>
              <a:t>www.vipinonline.com</a:t>
            </a:r>
            <a:r>
              <a:rPr lang="en-US" altLang="en-US" sz="2800" kern="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8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kern="0" dirty="0" smtClean="0"/>
              <a:t>E-mail: </a:t>
            </a:r>
            <a:r>
              <a:rPr lang="en-US" altLang="en-US" kern="0" dirty="0" smtClean="0"/>
              <a:t>cek.vipin@gmail.com</a:t>
            </a:r>
            <a:endParaRPr lang="en-IN" altLang="en-US" kern="0" dirty="0" smtClean="0"/>
          </a:p>
          <a:p>
            <a:endParaRPr lang="en-US" altLang="en-US" sz="2800" i="1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6" y="1386319"/>
            <a:ext cx="628247" cy="628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4" y="3355019"/>
            <a:ext cx="796077" cy="796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7" y="4380657"/>
            <a:ext cx="635894" cy="635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" y="2302242"/>
            <a:ext cx="836936" cy="8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1574800" y="5257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Thank You!</a:t>
            </a:r>
            <a:endParaRPr kumimoji="0" lang="en-CA" altLang="en-US" sz="6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A5002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en-CA" altLang="en-US" sz="6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Unguided medium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1. Radio waves</a:t>
            </a:r>
          </a:p>
          <a:p>
            <a:r>
              <a:rPr lang="en-IN" dirty="0" smtClean="0"/>
              <a:t>Frequency </a:t>
            </a:r>
            <a:r>
              <a:rPr lang="en-IN" dirty="0"/>
              <a:t>range of 3 KHz to 3 GHz.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955" y="3123844"/>
            <a:ext cx="8372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Unguided medium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2. Micro </a:t>
            </a:r>
            <a:r>
              <a:rPr lang="en-IN" b="1" dirty="0"/>
              <a:t>waves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Frequency </a:t>
            </a:r>
            <a:r>
              <a:rPr lang="en-IN" dirty="0"/>
              <a:t>range of 300 MHz (0.3 GHz) to 300 GHz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37" y="3021980"/>
            <a:ext cx="5431707" cy="35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</TotalTime>
  <Words>1256</Words>
  <Application>Microsoft Office PowerPoint</Application>
  <PresentationFormat>Widescreen</PresentationFormat>
  <Paragraphs>306</Paragraphs>
  <Slides>75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SimSun</vt:lpstr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Ion</vt:lpstr>
      <vt:lpstr>MS Org Chart</vt:lpstr>
      <vt:lpstr>Computer Networks</vt:lpstr>
      <vt:lpstr>#whoami</vt:lpstr>
      <vt:lpstr>Computer Networks</vt:lpstr>
      <vt:lpstr>Computer Network</vt:lpstr>
      <vt:lpstr>Data communication system</vt:lpstr>
      <vt:lpstr>Communication media</vt:lpstr>
      <vt:lpstr>Guided Media</vt:lpstr>
      <vt:lpstr>Unguided medium</vt:lpstr>
      <vt:lpstr>Unguided medium</vt:lpstr>
      <vt:lpstr>Unguided medium</vt:lpstr>
      <vt:lpstr>Wireless communication technologies using radio waves</vt:lpstr>
      <vt:lpstr>Wireless communication technologies using radio waves</vt:lpstr>
      <vt:lpstr>Wireless communication technologies using radio waves</vt:lpstr>
      <vt:lpstr>Man in the Middle Attacks</vt:lpstr>
      <vt:lpstr>Man in the Middle Attacks</vt:lpstr>
      <vt:lpstr>Wireless communication technologies using radio waves</vt:lpstr>
      <vt:lpstr>Wireless communication technologies using radio waves</vt:lpstr>
      <vt:lpstr>NETWORKING </vt:lpstr>
      <vt:lpstr>NETWORKING </vt:lpstr>
      <vt:lpstr>NETWORKING </vt:lpstr>
      <vt:lpstr>IP addresses  </vt:lpstr>
      <vt:lpstr>IP addresses  </vt:lpstr>
      <vt:lpstr>IP addresses  </vt:lpstr>
      <vt:lpstr>Data Communication devices </vt:lpstr>
      <vt:lpstr>Data Communication devices</vt:lpstr>
      <vt:lpstr>2. Network Hubs </vt:lpstr>
      <vt:lpstr>2. Network Hubs </vt:lpstr>
      <vt:lpstr>3. Switches </vt:lpstr>
      <vt:lpstr>3. Switches </vt:lpstr>
      <vt:lpstr>4. Routers </vt:lpstr>
      <vt:lpstr>4. Routers </vt:lpstr>
      <vt:lpstr>4. Routers </vt:lpstr>
      <vt:lpstr>4. Routers </vt:lpstr>
      <vt:lpstr>5. Firewall</vt:lpstr>
      <vt:lpstr>Types of networks</vt:lpstr>
      <vt:lpstr>Types of networks</vt:lpstr>
      <vt:lpstr>Types of networks</vt:lpstr>
      <vt:lpstr>Types of networks</vt:lpstr>
      <vt:lpstr>Basic Network Diagram</vt:lpstr>
      <vt:lpstr>Identification of computers over a network</vt:lpstr>
      <vt:lpstr>Identification of computers over a network</vt:lpstr>
      <vt:lpstr>Identification of computers over a network</vt:lpstr>
      <vt:lpstr>Identification of computers over a network</vt:lpstr>
      <vt:lpstr>Identification of computers over a network</vt:lpstr>
      <vt:lpstr>Identification of computers over a network</vt:lpstr>
      <vt:lpstr>Questions</vt:lpstr>
      <vt:lpstr>Reach me</vt:lpstr>
      <vt:lpstr>PowerPoint Presentation</vt:lpstr>
      <vt:lpstr>A Brief History - ARPANET</vt:lpstr>
      <vt:lpstr>A Brief History - ARPANET</vt:lpstr>
      <vt:lpstr>A Brief History - ARPANET</vt:lpstr>
      <vt:lpstr>A Brief History - ARPANET</vt:lpstr>
      <vt:lpstr>Birth of the Internet </vt:lpstr>
      <vt:lpstr>Connectivity</vt:lpstr>
      <vt:lpstr>Connectivity</vt:lpstr>
      <vt:lpstr>Connectivity - Satellite link</vt:lpstr>
      <vt:lpstr>Internet today</vt:lpstr>
      <vt:lpstr>Internet today</vt:lpstr>
      <vt:lpstr>Internet today</vt:lpstr>
      <vt:lpstr>Internet today</vt:lpstr>
      <vt:lpstr>Internet today</vt:lpstr>
      <vt:lpstr>World Wide Web(WWW) </vt:lpstr>
      <vt:lpstr>Web Browsers</vt:lpstr>
      <vt:lpstr>Web Browsers - Privacy? </vt:lpstr>
      <vt:lpstr>INTERNET ADMINISTRATION</vt:lpstr>
      <vt:lpstr>INTERNET ADMINISTRATION</vt:lpstr>
      <vt:lpstr>Domain Name System</vt:lpstr>
      <vt:lpstr>Domain Name System</vt:lpstr>
      <vt:lpstr>Domain Name System</vt:lpstr>
      <vt:lpstr>Why DNS?</vt:lpstr>
      <vt:lpstr>DNS – Top Level Domains</vt:lpstr>
      <vt:lpstr>DNS – Top Level Domains</vt:lpstr>
      <vt:lpstr>Questions</vt:lpstr>
      <vt:lpstr>Reach 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Vipin</dc:creator>
  <cp:lastModifiedBy>PC</cp:lastModifiedBy>
  <cp:revision>26</cp:revision>
  <dcterms:created xsi:type="dcterms:W3CDTF">2020-05-14T06:36:59Z</dcterms:created>
  <dcterms:modified xsi:type="dcterms:W3CDTF">2021-03-23T03:43:01Z</dcterms:modified>
</cp:coreProperties>
</file>